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76" r:id="rId2"/>
    <p:sldId id="928" r:id="rId3"/>
    <p:sldId id="430" r:id="rId4"/>
    <p:sldId id="380" r:id="rId5"/>
    <p:sldId id="431" r:id="rId6"/>
    <p:sldId id="419" r:id="rId7"/>
    <p:sldId id="432" r:id="rId8"/>
    <p:sldId id="433" r:id="rId9"/>
    <p:sldId id="435" r:id="rId10"/>
    <p:sldId id="929" r:id="rId11"/>
    <p:sldId id="927" r:id="rId12"/>
    <p:sldId id="436" r:id="rId13"/>
    <p:sldId id="447" r:id="rId14"/>
    <p:sldId id="448" r:id="rId15"/>
    <p:sldId id="450" r:id="rId16"/>
    <p:sldId id="396" r:id="rId17"/>
    <p:sldId id="397" r:id="rId18"/>
    <p:sldId id="398" r:id="rId19"/>
    <p:sldId id="377" r:id="rId20"/>
    <p:sldId id="449" r:id="rId21"/>
    <p:sldId id="399" r:id="rId22"/>
    <p:sldId id="386" r:id="rId23"/>
    <p:sldId id="400" r:id="rId24"/>
    <p:sldId id="388" r:id="rId25"/>
    <p:sldId id="389" r:id="rId26"/>
    <p:sldId id="395" r:id="rId27"/>
    <p:sldId id="402" r:id="rId28"/>
    <p:sldId id="391" r:id="rId29"/>
    <p:sldId id="403" r:id="rId30"/>
    <p:sldId id="931" r:id="rId31"/>
    <p:sldId id="416" r:id="rId32"/>
    <p:sldId id="452" r:id="rId33"/>
    <p:sldId id="453" r:id="rId34"/>
    <p:sldId id="460" r:id="rId35"/>
    <p:sldId id="459" r:id="rId36"/>
    <p:sldId id="434" r:id="rId37"/>
    <p:sldId id="456" r:id="rId38"/>
    <p:sldId id="919" r:id="rId39"/>
    <p:sldId id="920" r:id="rId40"/>
    <p:sldId id="916" r:id="rId41"/>
    <p:sldId id="918" r:id="rId42"/>
    <p:sldId id="917" r:id="rId43"/>
    <p:sldId id="921" r:id="rId44"/>
    <p:sldId id="930" r:id="rId45"/>
    <p:sldId id="926" r:id="rId46"/>
    <p:sldId id="411" r:id="rId47"/>
    <p:sldId id="412" r:id="rId48"/>
    <p:sldId id="413" r:id="rId49"/>
    <p:sldId id="445" r:id="rId50"/>
    <p:sldId id="415" r:id="rId51"/>
    <p:sldId id="455" r:id="rId52"/>
    <p:sldId id="461" r:id="rId53"/>
    <p:sldId id="932" r:id="rId54"/>
    <p:sldId id="933" r:id="rId55"/>
    <p:sldId id="428" r:id="rId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928"/>
            <p14:sldId id="430"/>
            <p14:sldId id="380"/>
            <p14:sldId id="431"/>
            <p14:sldId id="419"/>
            <p14:sldId id="432"/>
            <p14:sldId id="433"/>
            <p14:sldId id="435"/>
            <p14:sldId id="929"/>
            <p14:sldId id="927"/>
            <p14:sldId id="436"/>
            <p14:sldId id="447"/>
            <p14:sldId id="448"/>
            <p14:sldId id="450"/>
            <p14:sldId id="396"/>
            <p14:sldId id="397"/>
            <p14:sldId id="398"/>
            <p14:sldId id="377"/>
            <p14:sldId id="449"/>
            <p14:sldId id="399"/>
            <p14:sldId id="386"/>
            <p14:sldId id="400"/>
            <p14:sldId id="388"/>
            <p14:sldId id="389"/>
            <p14:sldId id="395"/>
            <p14:sldId id="402"/>
            <p14:sldId id="391"/>
            <p14:sldId id="403"/>
            <p14:sldId id="931"/>
            <p14:sldId id="416"/>
            <p14:sldId id="452"/>
            <p14:sldId id="453"/>
            <p14:sldId id="460"/>
            <p14:sldId id="459"/>
            <p14:sldId id="434"/>
            <p14:sldId id="456"/>
            <p14:sldId id="919"/>
            <p14:sldId id="920"/>
            <p14:sldId id="916"/>
            <p14:sldId id="918"/>
            <p14:sldId id="917"/>
            <p14:sldId id="921"/>
            <p14:sldId id="930"/>
            <p14:sldId id="926"/>
            <p14:sldId id="411"/>
            <p14:sldId id="412"/>
            <p14:sldId id="413"/>
            <p14:sldId id="445"/>
            <p14:sldId id="415"/>
            <p14:sldId id="455"/>
            <p14:sldId id="461"/>
            <p14:sldId id="932"/>
            <p14:sldId id="933"/>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5057" autoAdjust="0"/>
  </p:normalViewPr>
  <p:slideViewPr>
    <p:cSldViewPr>
      <p:cViewPr varScale="1">
        <p:scale>
          <a:sx n="120" d="100"/>
          <a:sy n="120" d="100"/>
        </p:scale>
        <p:origin x="1146" y="102"/>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84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cleverhans-lab/cleverhans"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github.com/bethgelab/foolbo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Or, maximize the target class logit and minimize all the other logits:  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892340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Why would it not hold? XXX</a:t>
                </a:r>
              </a:p>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Gradient at maximizer = gradient of the max</a:t>
                </a:r>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pPr lvl="1"/>
            <a:r>
              <a:rPr lang="en-US" dirty="0" err="1"/>
              <a:t>CleverHans</a:t>
            </a:r>
            <a:r>
              <a:rPr lang="en-US" dirty="0"/>
              <a:t> </a:t>
            </a:r>
            <a:r>
              <a:rPr lang="en-US" dirty="0">
                <a:hlinkClick r:id="rId3"/>
              </a:rPr>
              <a:t>https://github.com/cleverhans-lab/cleverhans</a:t>
            </a:r>
            <a:endParaRPr lang="en-US" dirty="0"/>
          </a:p>
          <a:p>
            <a:pPr lvl="1"/>
            <a:r>
              <a:rPr lang="en-US" dirty="0" err="1"/>
              <a:t>Foolbox</a:t>
            </a:r>
            <a:r>
              <a:rPr lang="en-US"/>
              <a:t> </a:t>
            </a:r>
            <a:r>
              <a:rPr lang="en-US">
                <a:hlinkClick r:id="rId4"/>
              </a:rPr>
              <a:t>https://github.com/bethgelab/foolbox</a:t>
            </a:r>
            <a:r>
              <a:rPr lang="en-US"/>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Major need: Embracing more of a worst-case mindset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Theory: (Better) adv. robust generalization bounds, new regularization techniques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p>
          <a:p>
            <a:r>
              <a:rPr lang="en-US" sz="2800" dirty="0">
                <a:solidFill>
                  <a:srgbClr val="996633"/>
                </a:solidFill>
              </a:rPr>
              <a:t>(</a:t>
            </a:r>
          </a:p>
          <a:p>
            <a:pPr lvl="1"/>
            <a:r>
              <a:rPr lang="en-US" sz="2400" dirty="0">
                <a:solidFill>
                  <a:srgbClr val="996633"/>
                </a:solidFill>
              </a:rPr>
              <a:t>Lower bound on objective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endParaRPr lang="en-US" dirty="0"/>
              </a:p>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oMath>
                  </m:oMathPara>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0.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31.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gif"/><Relationship Id="rId4" Type="http://schemas.openxmlformats.org/officeDocument/2006/relationships/hyperlink" Target="https://www.youtube.com/watch?v=-E0t_s6bT_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9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D4jGkDA0YMI&amp;list=PLfUWWM-POgQvT1CANeXQEbChrg2FQX1iJ&amp;index=11" TargetMode="External"/><Relationship Id="rId2" Type="http://schemas.openxmlformats.org/officeDocument/2006/relationships/hyperlink" Target="https://www.ndss-symposium.org/wp-content/uploads/autosec2022_23039_paper.pdf"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L3.2 </a:t>
            </a:r>
            <a:r>
              <a:rPr lang="en-US" dirty="0"/>
              <a:t>Adversarial Attacks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t>Introduction to adversarial examples</a:t>
            </a:r>
          </a:p>
          <a:p>
            <a:r>
              <a:rPr lang="en-US" dirty="0">
                <a:solidFill>
                  <a:srgbClr val="FF0000"/>
                </a:solidFill>
              </a:rPr>
              <a:t>Adversarial attack via local search</a:t>
            </a:r>
          </a:p>
          <a:p>
            <a:r>
              <a:rPr lang="en-US" dirty="0"/>
              <a:t>Physically-realizable attacks</a:t>
            </a:r>
          </a:p>
          <a:p>
            <a:r>
              <a:rPr lang="en-US" dirty="0"/>
              <a:t>Training </a:t>
            </a:r>
            <a:r>
              <a:rPr lang="en-US" dirty="0" err="1"/>
              <a:t>adversarially</a:t>
            </a:r>
            <a:r>
              <a:rPr lang="en-US" dirty="0"/>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23885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A719-1E15-498A-8C40-2CDB3FD05225}"/>
              </a:ext>
            </a:extLst>
          </p:cNvPr>
          <p:cNvSpPr>
            <a:spLocks noGrp="1"/>
          </p:cNvSpPr>
          <p:nvPr>
            <p:ph type="title"/>
          </p:nvPr>
        </p:nvSpPr>
        <p:spPr/>
        <p:txBody>
          <a:bodyPr/>
          <a:lstStyle/>
          <a:p>
            <a:r>
              <a:rPr lang="en-US" dirty="0"/>
              <a:t>Adversarial Attacks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0CA961-487D-4485-B3ED-3A39821DEBA3}"/>
                  </a:ext>
                </a:extLst>
              </p:cNvPr>
              <p:cNvSpPr>
                <a:spLocks noGrp="1"/>
              </p:cNvSpPr>
              <p:nvPr>
                <p:ph idx="1"/>
              </p:nvPr>
            </p:nvSpPr>
            <p:spPr/>
            <p:txBody>
              <a:bodyPr/>
              <a:lstStyle/>
              <a:p>
                <a:r>
                  <a:rPr lang="en-US" dirty="0"/>
                  <a:t>For a given input image </a:t>
                </a:r>
                <a14:m>
                  <m:oMath xmlns:m="http://schemas.openxmlformats.org/officeDocument/2006/math">
                    <m:r>
                      <a:rPr lang="en-US" b="0" i="1" smtClean="0">
                        <a:latin typeface="Cambria Math" panose="02040503050406030204" pitchFamily="18" charset="0"/>
                      </a:rPr>
                      <m:t>𝑥</m:t>
                    </m:r>
                  </m:oMath>
                </a14:m>
                <a:r>
                  <a:rPr lang="en-US" dirty="0"/>
                  <a:t> with correct label </a:t>
                </a:r>
                <a14:m>
                  <m:oMath xmlns:m="http://schemas.openxmlformats.org/officeDocument/2006/math">
                    <m:r>
                      <a:rPr lang="en-US" i="1">
                        <a:latin typeface="Cambria Math" panose="02040503050406030204" pitchFamily="18" charset="0"/>
                      </a:rPr>
                      <m:t>𝑦</m:t>
                    </m:r>
                  </m:oMath>
                </a14:m>
                <a:r>
                  <a:rPr lang="en-US" dirty="0"/>
                  <a:t>, and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that maps from input to label,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r>
                  <a:rPr lang="en-US" dirty="0"/>
                  <a:t>Untargeted attack: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pPr lvl="1"/>
                <a:r>
                  <a:rPr lang="en-US" dirty="0"/>
                  <a:t>Targeted attack: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920CA961-487D-4485-B3ED-3A39821DEBA3}"/>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969D15-B639-4A37-AA7C-3B00C40CE05F}"/>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68045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550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seems to be more aligned w. human perception</a:t>
                </a:r>
              </a:p>
              <a:p>
                <a:pPr lvl="1"/>
                <a:r>
                  <a:rPr lang="en-US" dirty="0"/>
                  <a:t>e.g., you </a:t>
                </a:r>
                <a:r>
                  <a:rPr lang="en-US"/>
                  <a:t>can clearly see </a:t>
                </a:r>
                <a:r>
                  <a:rPr lang="en-US" dirty="0"/>
                  <a:t>the color difference of the green pixel in the lower right figure with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distance</a:t>
                </a:r>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792" t="-109" r="-1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sz="4000" dirty="0">
                <a:solidFill>
                  <a:schemeClr val="tx1"/>
                </a:solidFill>
              </a:rPr>
              <a:t>Adversarial Example Construction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a:bodyPr>
              <a:lstStyle/>
              <a:p>
                <a:r>
                  <a:rPr lang="en-US" dirty="0">
                    <a:solidFill>
                      <a:schemeClr val="tx1"/>
                    </a:solidFill>
                  </a:rPr>
                  <a:t>We solve </a:t>
                </a:r>
                <a14:m>
                  <m:oMath xmlns:m="http://schemas.openxmlformats.org/officeDocument/2006/math">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Δ</m:t>
                            </m:r>
                          </m:lim>
                        </m:limLow>
                      </m:fName>
                      <m:e>
                        <m:r>
                          <m:rPr>
                            <m:sty m:val="p"/>
                          </m:rPr>
                          <a:rPr lang="en-US" b="0" i="0" smtClean="0">
                            <a:solidFill>
                              <a:schemeClr val="tx1"/>
                            </a:solidFill>
                            <a:latin typeface="Cambria Math" panose="02040503050406030204" pitchFamily="18" charset="0"/>
                          </a:rPr>
                          <m:t>Loss</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e>
                    </m:func>
                  </m:oMath>
                </a14:m>
                <a:r>
                  <a:rPr lang="en-US" dirty="0">
                    <a:solidFill>
                      <a:schemeClr val="tx1"/>
                    </a:solidFill>
                  </a:rPr>
                  <a:t> by constructing adversarial examples via local search</a:t>
                </a:r>
                <a:endParaRPr lang="en-US" sz="2800" dirty="0">
                  <a:solidFill>
                    <a:schemeClr val="tx1"/>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1704" t="-35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5957" y="3127485"/>
            <a:ext cx="4338482" cy="2814955"/>
          </a:xfrm>
          <a:prstGeom prst="rect">
            <a:avLst/>
          </a:prstGeom>
        </p:spPr>
      </p:pic>
      <p:pic>
        <p:nvPicPr>
          <p:cNvPr id="5" name="Picture 4">
            <a:extLst>
              <a:ext uri="{FF2B5EF4-FFF2-40B4-BE49-F238E27FC236}">
                <a16:creationId xmlns:a16="http://schemas.microsoft.com/office/drawing/2014/main" id="{D10131BC-633C-76AB-1BA7-43927704ECD3}"/>
              </a:ext>
            </a:extLst>
          </p:cNvPr>
          <p:cNvPicPr>
            <a:picLocks noChangeAspect="1"/>
          </p:cNvPicPr>
          <p:nvPr/>
        </p:nvPicPr>
        <p:blipFill>
          <a:blip r:embed="rId5"/>
          <a:stretch>
            <a:fillRect/>
          </a:stretch>
        </p:blipFill>
        <p:spPr>
          <a:xfrm>
            <a:off x="4424231" y="3068960"/>
            <a:ext cx="4530718" cy="2932004"/>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a:xfrm>
            <a:off x="899592" y="274638"/>
            <a:ext cx="7787208" cy="868362"/>
          </a:xfrm>
        </p:spPr>
        <p:txBody>
          <a:bodyPr/>
          <a:lstStyle/>
          <a:p>
            <a:r>
              <a:rPr lang="en-US" sz="3200" b="0" dirty="0"/>
              <a:t>Model </a:t>
            </a:r>
            <a:r>
              <a:rPr lang="en-US" sz="3200" dirty="0"/>
              <a:t>Training </a:t>
            </a:r>
            <a:r>
              <a:rPr lang="en-US" sz="3200" b="0" dirty="0"/>
              <a:t>vs. Local Search for Adversarial Input Generation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model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
        <p:nvSpPr>
          <p:cNvPr id="22" name="Rectangle 21">
            <a:extLst>
              <a:ext uri="{FF2B5EF4-FFF2-40B4-BE49-F238E27FC236}">
                <a16:creationId xmlns:a16="http://schemas.microsoft.com/office/drawing/2014/main" id="{77DC0B4F-0A65-4BD4-B737-1E71CF6598D7}"/>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465778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solidFill>
                  <a:srgbClr val="FF0000"/>
                </a:solidFill>
              </a:rPr>
              <a:t>Introduction to adversarial examples</a:t>
            </a:r>
          </a:p>
          <a:p>
            <a:r>
              <a:rPr lang="en-US" dirty="0"/>
              <a:t>Adversarial attack via local search</a:t>
            </a:r>
          </a:p>
          <a:p>
            <a:r>
              <a:rPr lang="en-US" dirty="0"/>
              <a:t>Physically-realizable attacks</a:t>
            </a:r>
          </a:p>
          <a:p>
            <a:r>
              <a:rPr lang="en-US" dirty="0"/>
              <a:t>Training </a:t>
            </a:r>
            <a:r>
              <a:rPr lang="en-US" dirty="0" err="1"/>
              <a:t>adversarially</a:t>
            </a:r>
            <a:r>
              <a:rPr lang="en-US" dirty="0"/>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228413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US" i="1" dirty="0"/>
              </a:p>
              <a:p>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450986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a:p>
                <a:pPr lvl="1"/>
                <a:r>
                  <a:rPr lang="en-US" dirty="0"/>
                  <a:t>Input image </a:t>
                </a:r>
                <a14:m>
                  <m:oMath xmlns:m="http://schemas.openxmlformats.org/officeDocument/2006/math">
                    <m:r>
                      <a:rPr lang="en-US" i="1" smtClean="0">
                        <a:latin typeface="Cambria Math" panose="02040503050406030204" pitchFamily="18" charset="0"/>
                      </a:rPr>
                      <m:t>𝑥</m:t>
                    </m:r>
                  </m:oMath>
                </a14:m>
                <a:r>
                  <a:rPr lang="en-US" i="1" dirty="0">
                    <a:latin typeface="Cambria Math" panose="02040503050406030204" pitchFamily="18" charset="0"/>
                  </a:rPr>
                  <a:t> </a:t>
                </a:r>
                <a:r>
                  <a:rPr lang="en-US" sz="2800" dirty="0"/>
                  <a:t>is a constant; perturbation </a:t>
                </a:r>
                <a14:m>
                  <m:oMath xmlns:m="http://schemas.openxmlformats.org/officeDocument/2006/math">
                    <m:r>
                      <a:rPr lang="en-US" sz="2800" i="1">
                        <a:latin typeface="Cambria Math" panose="02040503050406030204" pitchFamily="18" charset="0"/>
                      </a:rPr>
                      <m:t>𝛿</m:t>
                    </m:r>
                  </m:oMath>
                </a14:m>
                <a:r>
                  <a:rPr lang="en-US" sz="2800" dirty="0"/>
                  <a:t> is the optimization variable. Hence we take derivative </a:t>
                </a:r>
                <a:r>
                  <a:rPr lang="en-US" sz="2800" dirty="0" err="1"/>
                  <a:t>w.r.t.</a:t>
                </a:r>
                <a:r>
                  <a:rPr lang="en-US" sz="2800" dirty="0"/>
                  <a:t> </a:t>
                </a:r>
                <a14:m>
                  <m:oMath xmlns:m="http://schemas.openxmlformats.org/officeDocument/2006/math">
                    <m:r>
                      <a:rPr lang="en-US" i="1">
                        <a:latin typeface="Cambria Math" panose="02040503050406030204" pitchFamily="18" charset="0"/>
                      </a:rPr>
                      <m:t>𝛿</m:t>
                    </m:r>
                  </m:oMath>
                </a14:m>
                <a:r>
                  <a:rPr lang="en-US" sz="2800" dirty="0"/>
                  <a:t>: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i="1">
                            <a:latin typeface="Cambria Math" panose="02040503050406030204" pitchFamily="18" charset="0"/>
                          </a:rPr>
                          <m:t>𝛿</m:t>
                        </m:r>
                      </m:sub>
                    </m:sSub>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oMath>
                </a14:m>
                <a:endParaRPr lang="en-US" sz="2800" dirty="0"/>
              </a:p>
              <a:p>
                <a:pPr marL="457200" lvl="1" indent="0">
                  <a:buNone/>
                </a:pPr>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4509865"/>
              </a:xfrm>
              <a:blipFill>
                <a:blip r:embed="rId3"/>
                <a:stretch>
                  <a:fillRect l="-1704" t="-162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 bound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Δ</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operator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143000"/>
                <a:ext cx="8363272" cy="3078088"/>
              </a:xfrm>
            </p:spPr>
            <p:txBody>
              <a:bodyPr>
                <a:normAutofit fontScale="55000" lnSpcReduction="20000"/>
              </a:bodyPr>
              <a:lstStyle/>
              <a:p>
                <a:r>
                  <a:rPr lang="en-US" dirty="0"/>
                  <a:t>Recall FGSM takes one large step with size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i="1">
                        <a:latin typeface="Cambria Math" panose="02040503050406030204" pitchFamily="18" charset="0"/>
                      </a:rPr>
                      <m:t>𝜖</m:t>
                    </m:r>
                  </m:oMath>
                </a14:m>
                <a:r>
                  <a:rPr lang="en-US" dirty="0"/>
                  <a:t>: </a:t>
                </a:r>
                <a14:m>
                  <m:oMath xmlns:m="http://schemas.openxmlformats.org/officeDocument/2006/math">
                    <m:r>
                      <a:rPr lang="en-US" i="1" dirty="0">
                        <a:latin typeface="Cambria Math" panose="02040503050406030204" pitchFamily="18" charset="0"/>
                      </a:rPr>
                      <m:t>𝛿</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PGD takes many small steps (each with size </a:t>
                </a:r>
                <a14:m>
                  <m:oMath xmlns:m="http://schemas.openxmlformats.org/officeDocument/2006/math">
                    <m:r>
                      <a:rPr lang="en-US" b="0" i="1" smtClean="0">
                        <a:latin typeface="Cambria Math" panose="02040503050406030204" pitchFamily="18" charset="0"/>
                      </a:rPr>
                      <m:t>𝛼</m:t>
                    </m:r>
                  </m:oMath>
                </a14:m>
                <a:r>
                  <a:rPr lang="en-US" dirty="0"/>
                  <a:t>)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e>
                    </m:d>
                  </m:oMath>
                </a14:m>
                <a:endParaRPr lang="en-US" dirty="0"/>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a:t>
                </a:r>
              </a:p>
              <a:p>
                <a:pPr lvl="1"/>
                <a:r>
                  <a:rPr lang="en-US" dirty="0"/>
                  <a:t>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true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143000"/>
                <a:ext cx="8363272" cy="3078088"/>
              </a:xfrm>
              <a:blipFill>
                <a:blip r:embed="rId3"/>
                <a:stretch>
                  <a:fillRect l="-437" t="-2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a:xfrm>
            <a:off x="251520" y="274638"/>
            <a:ext cx="8435279" cy="868362"/>
          </a:xfrm>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in the last hidden layer (the penultimate layer),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r>
                      <a:rPr lang="en-US" b="0" i="0" smtClean="0">
                        <a:latin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pPr lvl="1"/>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Untargeted attack: maximize loss of the true class </a:t>
                </a:r>
                <a14:m>
                  <m:oMath xmlns:m="http://schemas.openxmlformats.org/officeDocument/2006/math">
                    <m:r>
                      <a:rPr lang="en-US" i="1" smtClean="0">
                        <a:latin typeface="Cambria Math" panose="02040503050406030204" pitchFamily="18" charset="0"/>
                      </a:rPr>
                      <m:t>𝑦</m:t>
                    </m:r>
                  </m:oMath>
                </a14:m>
                <a:r>
                  <a:rPr lang="en-US" dirty="0"/>
                  <a:t>:</a:t>
                </a:r>
              </a:p>
              <a:p>
                <a:pPr lvl="1"/>
                <a14:m>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b="0" dirty="0"/>
              </a:p>
              <a:p>
                <a:pPr lvl="1"/>
                <a:r>
                  <a:rPr lang="en-US" dirty="0"/>
                  <a:t>Since SoftMax is a monotonic function:</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pPr lvl="1"/>
                <a:r>
                  <a:rPr lang="en-US" dirty="0"/>
                  <a:t>This is equivalent to minimizing logit of the true class </a:t>
                </a:r>
                <a14:m>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 </m:t>
                    </m:r>
                  </m:oMath>
                </a14:m>
                <a:r>
                  <a:rPr lang="en-US" dirty="0"/>
                  <a:t>:</a:t>
                </a:r>
              </a:p>
              <a:p>
                <a:pPr lvl="1"/>
                <a14:m>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m:t>
                            </m:r>
                            <m:r>
                              <m:rPr>
                                <m:sty m:val="p"/>
                              </m:rPr>
                              <a:rPr lang="en-US" b="0" i="0" smtClean="0">
                                <a:latin typeface="Cambria Math" panose="02040503050406030204" pitchFamily="18" charset="0"/>
                              </a:rPr>
                              <m:t>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b="0" dirty="0"/>
              </a:p>
              <a:p>
                <a:r>
                  <a:rPr lang="en-US" dirty="0"/>
                  <a:t>Targeted attack: maximize loss of the true class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m:t>
                    </m:r>
                  </m:oMath>
                </a14:m>
                <a:r>
                  <a:rPr lang="en-US" dirty="0"/>
                  <a:t>and minimize loss of a particular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in order to change label to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r>
                      <a:rPr lang="en-US" b="0" i="1" smtClean="0">
                        <a:latin typeface="Cambria Math" panose="02040503050406030204" pitchFamily="18" charset="0"/>
                      </a:rPr>
                      <m:t>)</m:t>
                    </m:r>
                  </m:oMath>
                </a14:m>
                <a:endParaRPr lang="en-US" b="0" dirty="0"/>
              </a:p>
              <a:p>
                <a:pPr lvl="1"/>
                <a:r>
                  <a:rPr lang="en-US" dirty="0"/>
                  <a:t>This is equivalent to minimizing logit of the true class </a:t>
                </a:r>
                <a14:m>
                  <m:oMath xmlns:m="http://schemas.openxmlformats.org/officeDocument/2006/math">
                    <m:r>
                      <a:rPr lang="en-US" i="1" smtClean="0">
                        <a:latin typeface="Cambria Math" panose="02040503050406030204" pitchFamily="18" charset="0"/>
                      </a:rPr>
                      <m:t>𝑦</m:t>
                    </m:r>
                  </m:oMath>
                </a14:m>
                <a:r>
                  <a:rPr lang="en-US" dirty="0"/>
                  <a:t> while maximizing logit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pPr lvl="1"/>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m:t>
                            </m:r>
                            <m:r>
                              <m:rPr>
                                <m:sty m:val="p"/>
                              </m:rPr>
                              <a:rPr lang="en-US" b="0" i="0" smtClean="0">
                                <a:latin typeface="Cambria Math" panose="02040503050406030204" pitchFamily="18" charset="0"/>
                              </a:rPr>
                              <m:t>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i="1">
                            <a:latin typeface="Cambria Math" panose="02040503050406030204" pitchFamily="18" charset="0"/>
                          </a:rPr>
                          <m:t> </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i="1">
                            <a:latin typeface="Cambria Math" panose="02040503050406030204" pitchFamily="18" charset="0"/>
                          </a:rPr>
                          <m:t>)</m:t>
                        </m:r>
                      </m:e>
                    </m:func>
                  </m:oMath>
                </a14:m>
                <a:endParaRPr lang="en-US" dirty="0"/>
              </a:p>
              <a:p>
                <a:pPr lvl="1"/>
                <a:r>
                  <a:rPr lang="en-US" dirty="0"/>
                  <a:t>Alternative formulation: minimizing logit of all the other classes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oMath>
                </a14:m>
                <a:r>
                  <a:rPr lang="en-US" dirty="0"/>
                  <a:t> while maximizing logit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507" r="-8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Rectangle 4">
            <a:extLst>
              <a:ext uri="{FF2B5EF4-FFF2-40B4-BE49-F238E27FC236}">
                <a16:creationId xmlns:a16="http://schemas.microsoft.com/office/drawing/2014/main" id="{48C0C362-6A86-4244-B597-44560AEC1684}"/>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46603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t>Introduction to adversarial examples</a:t>
            </a:r>
          </a:p>
          <a:p>
            <a:r>
              <a:rPr lang="en-US" dirty="0"/>
              <a:t>Adversarial attack via local search</a:t>
            </a:r>
          </a:p>
          <a:p>
            <a:r>
              <a:rPr lang="en-US" dirty="0">
                <a:solidFill>
                  <a:srgbClr val="FF0000"/>
                </a:solidFill>
              </a:rPr>
              <a:t>Physically-realizable attacks</a:t>
            </a:r>
          </a:p>
          <a:p>
            <a:r>
              <a:rPr lang="en-US" dirty="0"/>
              <a:t>Training </a:t>
            </a:r>
            <a:r>
              <a:rPr lang="en-US" dirty="0" err="1"/>
              <a:t>adversarially</a:t>
            </a:r>
            <a:r>
              <a:rPr lang="en-US" dirty="0"/>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212126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r>
              <a:rPr lang="zh-CN" altLang="en-US" dirty="0"/>
              <a:t> </a:t>
            </a:r>
            <a:r>
              <a:rPr lang="en-US" altLang="zh-CN" dirty="0"/>
              <a:t>e.g.,</a:t>
            </a:r>
            <a:r>
              <a:rPr lang="zh-CN" altLang="en-US" dirty="0"/>
              <a:t> </a:t>
            </a:r>
            <a:r>
              <a:rPr lang="en-US" altLang="zh-CN" dirty="0"/>
              <a:t>viewed</a:t>
            </a:r>
            <a:r>
              <a:rPr lang="zh-CN" altLang="en-US" dirty="0"/>
              <a:t> </a:t>
            </a:r>
            <a:r>
              <a:rPr lang="en-US" altLang="zh-CN" dirty="0"/>
              <a:t>from</a:t>
            </a:r>
            <a:r>
              <a:rPr lang="zh-CN" altLang="en-US" dirty="0"/>
              <a:t> </a:t>
            </a:r>
            <a:r>
              <a:rPr lang="en-US" altLang="zh-CN" dirty="0"/>
              <a:t>different angles</a:t>
            </a:r>
            <a:endParaRPr lang="en-US" dirty="0"/>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t>Introduction to adversarial examples</a:t>
            </a:r>
          </a:p>
          <a:p>
            <a:r>
              <a:rPr lang="en-US" dirty="0"/>
              <a:t>Adversarial attack via local search</a:t>
            </a:r>
          </a:p>
          <a:p>
            <a:r>
              <a:rPr lang="en-US" dirty="0"/>
              <a:t>Physically-realizable attacks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2605552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sz="3200" dirty="0"/>
              <a:t>Standard ML vs. Adversarial Robust ML</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85000" lnSpcReduction="2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r>
                  <a:rPr lang="en-US" dirty="0"/>
                  <a:t> (e.g., FGSM, PGD)</a:t>
                </a:r>
              </a:p>
              <a:p>
                <a:pPr lvl="1"/>
                <a:r>
                  <a:rPr lang="en-US" dirty="0"/>
                  <a:t>Alternative formulation: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adversarial</m:t>
                            </m:r>
                          </m:lim>
                        </m:limLow>
                      </m:fName>
                      <m:e>
                        <m:r>
                          <a:rPr lang="en-US" i="1">
                            <a:solidFill>
                              <a:srgbClr val="FF0000"/>
                            </a:solidFill>
                            <a:latin typeface="Cambria Math" panose="02040503050406030204" pitchFamily="18" charset="0"/>
                          </a:rPr>
                          <m:t>𝛿</m:t>
                        </m:r>
                      </m:e>
                    </m:func>
                  </m:oMath>
                </a14:m>
                <a:r>
                  <a:rPr lang="en-US" dirty="0"/>
                  <a:t>   (e.g., </a:t>
                </a:r>
                <a:r>
                  <a:rPr lang="en-US" dirty="0" err="1"/>
                  <a:t>Deepfool</a:t>
                </a:r>
                <a:r>
                  <a:rPr lang="en-US" dirty="0"/>
                  <a:t>, C&amp;W)</a:t>
                </a:r>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199" t="-2653" r="-16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5" name="Rectangle 4">
            <a:extLst>
              <a:ext uri="{FF2B5EF4-FFF2-40B4-BE49-F238E27FC236}">
                <a16:creationId xmlns:a16="http://schemas.microsoft.com/office/drawing/2014/main" id="{91CB3F3F-D0FC-47E2-B2C8-0A73C96CEE10}"/>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84446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1475656" y="83490"/>
            <a:ext cx="7668344"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552680"/>
            <a:ext cx="8229600" cy="1099592"/>
          </a:xfrm>
        </p:spPr>
        <p:txBody>
          <a:bodyPr>
            <a:normAutofit fontScale="85000" lnSpcReduction="10000"/>
          </a:bodyPr>
          <a:lstStyle/>
          <a:p>
            <a:r>
              <a:rPr lang="en-US" dirty="0"/>
              <a:t>Higher network capacity enables more complex decision boundary and more robust classification</a:t>
            </a:r>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2"/>
          <a:stretch>
            <a:fillRect/>
          </a:stretch>
        </p:blipFill>
        <p:spPr>
          <a:xfrm>
            <a:off x="0" y="1356313"/>
            <a:ext cx="9144000" cy="4098612"/>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369332"/>
          </a:xfrm>
          <a:prstGeom prst="rect">
            <a:avLst/>
          </a:prstGeom>
          <a:noFill/>
          <a:ln w="12700">
            <a:solidFill>
              <a:schemeClr val="tx1"/>
            </a:solidFill>
          </a:ln>
        </p:spPr>
        <p:txBody>
          <a:bodyPr wrap="square">
            <a:spAutoFit/>
          </a:bodyPr>
          <a:lstStyle/>
          <a:p>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3"/>
          <a:stretch>
            <a:fillRect/>
          </a:stretch>
        </p:blipFill>
        <p:spPr>
          <a:xfrm>
            <a:off x="5148064" y="1111735"/>
            <a:ext cx="887125" cy="835803"/>
          </a:xfrm>
          <a:prstGeom prst="rect">
            <a:avLst/>
          </a:prstGeom>
        </p:spPr>
      </p:pic>
      <p:sp>
        <p:nvSpPr>
          <p:cNvPr id="10" name="Rectangle 9">
            <a:extLst>
              <a:ext uri="{FF2B5EF4-FFF2-40B4-BE49-F238E27FC236}">
                <a16:creationId xmlns:a16="http://schemas.microsoft.com/office/drawing/2014/main" id="{CD5ECD74-2C0F-4C76-8EFC-01A07BB5ABD3}"/>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13397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85000" lnSpcReduction="2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𝑦</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𝑦</m:t>
                        </m:r>
                      </m:sub>
                    </m:sSub>
                    <m:r>
                      <a:rPr lang="en-US" b="0" i="1" smtClean="0">
                        <a:latin typeface="Cambria Math" panose="02040503050406030204" pitchFamily="18" charset="0"/>
                      </a:rPr>
                      <m:t>𝑓</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oMath>
                </a14:m>
                <a:endParaRPr lang="en-US" dirty="0"/>
              </a:p>
              <a:p>
                <a:pPr lvl="1"/>
                <a:r>
                  <a:rPr lang="en-US" dirty="0"/>
                  <a:t>(Only true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a:p>
                <a:r>
                  <a:rPr lang="en-US" dirty="0"/>
                  <a:t>In our case:</a:t>
                </a: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85B7A-FD66-1B9D-0D61-5D0FDC313F6D}"/>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7748735-30EC-902B-18DA-B259DE8107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ED7ADF6-C4A8-D5FA-2FD2-DF5063959540}"/>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1031612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928C-4781-16A4-43F7-202F087BBA08}"/>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D45DECDA-60D3-6F3C-6271-0A280EECDBC9}"/>
              </a:ext>
            </a:extLst>
          </p:cNvPr>
          <p:cNvSpPr>
            <a:spLocks noGrp="1"/>
          </p:cNvSpPr>
          <p:nvPr>
            <p:ph idx="1"/>
          </p:nvPr>
        </p:nvSpPr>
        <p:spPr>
          <a:xfrm>
            <a:off x="457200" y="3320008"/>
            <a:ext cx="8229600" cy="3080792"/>
          </a:xfrm>
        </p:spPr>
        <p:txBody>
          <a:bodyPr/>
          <a:lstStyle/>
          <a:p>
            <a:r>
              <a:rPr lang="en-US" sz="2800" dirty="0">
                <a:hlinkClick r:id="rId2"/>
              </a:rPr>
              <a:t>https://www.ndss-symposium.org/wp-content/uploads/autosec2022_23039_paper.pdf</a:t>
            </a:r>
            <a:r>
              <a:rPr lang="en-US" sz="2800" dirty="0"/>
              <a:t> </a:t>
            </a:r>
          </a:p>
          <a:p>
            <a:r>
              <a:rPr lang="en-US" sz="2800" dirty="0">
                <a:hlinkClick r:id="rId3"/>
              </a:rPr>
              <a:t>https://www.youtube.com/watch?v=D4jGkDA0YMI&amp;list=PLfUWWM-POgQvT1CANeXQEbChrg2FQX1iJ&amp;index=11</a:t>
            </a:r>
            <a:r>
              <a:rPr lang="en-US" sz="2800" dirty="0"/>
              <a:t> </a:t>
            </a:r>
            <a:endParaRPr lang="en-SE" sz="2800" dirty="0"/>
          </a:p>
        </p:txBody>
      </p:sp>
      <p:sp>
        <p:nvSpPr>
          <p:cNvPr id="4" name="Slide Number Placeholder 3">
            <a:extLst>
              <a:ext uri="{FF2B5EF4-FFF2-40B4-BE49-F238E27FC236}">
                <a16:creationId xmlns:a16="http://schemas.microsoft.com/office/drawing/2014/main" id="{1CAC5E24-41C1-A224-CA25-067706BE4E67}"/>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F04C7FE0-E80F-A6B5-9650-FE694061C4E7}"/>
              </a:ext>
            </a:extLst>
          </p:cNvPr>
          <p:cNvPicPr>
            <a:picLocks noChangeAspect="1"/>
          </p:cNvPicPr>
          <p:nvPr/>
        </p:nvPicPr>
        <p:blipFill>
          <a:blip r:embed="rId4"/>
          <a:stretch>
            <a:fillRect/>
          </a:stretch>
        </p:blipFill>
        <p:spPr>
          <a:xfrm>
            <a:off x="43642" y="1295400"/>
            <a:ext cx="9045497" cy="1872208"/>
          </a:xfrm>
          <a:prstGeom prst="rect">
            <a:avLst/>
          </a:prstGeom>
        </p:spPr>
      </p:pic>
    </p:spTree>
    <p:extLst>
      <p:ext uri="{BB962C8B-B14F-4D97-AF65-F5344CB8AC3E}">
        <p14:creationId xmlns:p14="http://schemas.microsoft.com/office/powerpoint/2010/main" val="2019924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lnSpcReduction="10000"/>
          </a:bodyPr>
          <a:lstStyle/>
          <a:p>
            <a:r>
              <a:rPr lang="en-US" dirty="0"/>
              <a:t>Algorithms: Faster robust training + verification, smaller models, new architectures?</a:t>
            </a:r>
          </a:p>
          <a:p>
            <a:r>
              <a:rPr lang="en-US" dirty="0"/>
              <a:t>Data: New datasets and more comprehensive set of perturbations (robust-ml.org)</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5246</TotalTime>
  <Words>4035</Words>
  <Application>Microsoft Office PowerPoint</Application>
  <PresentationFormat>On-screen Show (4:3)</PresentationFormat>
  <Paragraphs>405</Paragraphs>
  <Slides>55</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CambriaMath</vt:lpstr>
      <vt:lpstr>HelveticaNeue-Light</vt:lpstr>
      <vt:lpstr>Arial</vt:lpstr>
      <vt:lpstr>Calibri</vt:lpstr>
      <vt:lpstr>Cambria Math</vt:lpstr>
      <vt:lpstr>Raleway</vt:lpstr>
      <vt:lpstr>Default Design</vt:lpstr>
      <vt:lpstr>L3.2 Adversarial Attacks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Adversarial Attacks</vt:lpstr>
      <vt:lpstr>Input Perturbations</vt:lpstr>
      <vt:lpstr>Vector Norms</vt:lpstr>
      <vt:lpstr>Vector Norm Balls</vt:lpstr>
      <vt:lpstr>l_2 vs. l_∞</vt:lpstr>
      <vt:lpstr>The Maximization Problem for Finding Adversarial Examples</vt:lpstr>
      <vt:lpstr>Adversarial Example Construction</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Illustration of PGD</vt:lpstr>
      <vt:lpstr>Recall: Cross-Entropy Loss for Multi-Class Classification</vt:lpstr>
      <vt:lpstr>Targeted Attacks</vt:lpstr>
      <vt:lpstr>Targeted Attacks Examples</vt:lpstr>
      <vt:lpstr>Outline</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Outline</vt:lpstr>
      <vt:lpstr>Standard ML vs. Adversarial Robust ML</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PowerPoint Presentation</vt:lpstr>
      <vt:lpstr>PowerPoint Presentation</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416</cp:revision>
  <dcterms:created xsi:type="dcterms:W3CDTF">2020-03-21T16:53:45Z</dcterms:created>
  <dcterms:modified xsi:type="dcterms:W3CDTF">2022-11-30T13:35:25Z</dcterms:modified>
</cp:coreProperties>
</file>